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96" r:id="rId4"/>
    <p:sldId id="258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91" r:id="rId14"/>
    <p:sldId id="292" r:id="rId15"/>
    <p:sldId id="293" r:id="rId16"/>
    <p:sldId id="295" r:id="rId17"/>
    <p:sldId id="294" r:id="rId18"/>
    <p:sldId id="288" r:id="rId19"/>
    <p:sldId id="289" r:id="rId20"/>
    <p:sldId id="29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2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A473-490E-4F9C-8B86-035D283BD8CC}" type="datetimeFigureOut">
              <a:rPr lang="ru-RU" smtClean="0"/>
              <a:pPr/>
              <a:t>26.02.2012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A5A4-532D-4165-8277-74537B830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669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A473-490E-4F9C-8B86-035D283BD8CC}" type="datetimeFigureOut">
              <a:rPr lang="ru-RU" smtClean="0"/>
              <a:pPr/>
              <a:t>26.02.2012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A5A4-532D-4165-8277-74537B830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0419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A473-490E-4F9C-8B86-035D283BD8CC}" type="datetimeFigureOut">
              <a:rPr lang="ru-RU" smtClean="0"/>
              <a:pPr/>
              <a:t>26.02.2012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A5A4-532D-4165-8277-74537B830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4647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A473-490E-4F9C-8B86-035D283BD8CC}" type="datetimeFigureOut">
              <a:rPr lang="ru-RU" smtClean="0"/>
              <a:pPr/>
              <a:t>26.02.2012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A5A4-532D-4165-8277-74537B830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5581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A473-490E-4F9C-8B86-035D283BD8CC}" type="datetimeFigureOut">
              <a:rPr lang="ru-RU" smtClean="0"/>
              <a:pPr/>
              <a:t>26.02.2012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A5A4-532D-4165-8277-74537B830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6145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A473-490E-4F9C-8B86-035D283BD8CC}" type="datetimeFigureOut">
              <a:rPr lang="ru-RU" smtClean="0"/>
              <a:pPr/>
              <a:t>26.02.2012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A5A4-532D-4165-8277-74537B830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478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A473-490E-4F9C-8B86-035D283BD8CC}" type="datetimeFigureOut">
              <a:rPr lang="ru-RU" smtClean="0"/>
              <a:pPr/>
              <a:t>26.02.2012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A5A4-532D-4165-8277-74537B830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7446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A473-490E-4F9C-8B86-035D283BD8CC}" type="datetimeFigureOut">
              <a:rPr lang="ru-RU" smtClean="0"/>
              <a:pPr/>
              <a:t>26.02.2012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A5A4-532D-4165-8277-74537B830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92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A473-490E-4F9C-8B86-035D283BD8CC}" type="datetimeFigureOut">
              <a:rPr lang="ru-RU" smtClean="0"/>
              <a:pPr/>
              <a:t>26.02.2012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A5A4-532D-4165-8277-74537B830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2538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A473-490E-4F9C-8B86-035D283BD8CC}" type="datetimeFigureOut">
              <a:rPr lang="ru-RU" smtClean="0"/>
              <a:pPr/>
              <a:t>26.02.2012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A5A4-532D-4165-8277-74537B830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2689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A473-490E-4F9C-8B86-035D283BD8CC}" type="datetimeFigureOut">
              <a:rPr lang="ru-RU" smtClean="0"/>
              <a:pPr/>
              <a:t>26.02.2012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A5A4-532D-4165-8277-74537B830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5907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4A473-490E-4F9C-8B86-035D283BD8CC}" type="datetimeFigureOut">
              <a:rPr lang="ru-RU" smtClean="0"/>
              <a:pPr/>
              <a:t>26.02.2012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8A5A4-532D-4165-8277-74537B830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2907754"/>
          </a:xfrm>
        </p:spPr>
        <p:txBody>
          <a:bodyPr>
            <a:normAutofit/>
          </a:bodyPr>
          <a:lstStyle/>
          <a:p>
            <a:r>
              <a:rPr lang="ru-RU" sz="8000" dirty="0" smtClean="0"/>
              <a:t>Подготовка к Великому Посту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xmlns="" val="250663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5689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5-я седмица</a:t>
            </a:r>
          </a:p>
          <a:p>
            <a:pPr algn="ctr"/>
            <a:endParaRPr lang="ru-RU" sz="3200" b="1" dirty="0" smtClean="0"/>
          </a:p>
          <a:p>
            <a:pPr algn="ctr"/>
            <a:r>
              <a:rPr lang="ru-RU" sz="3200" b="1" dirty="0" smtClean="0"/>
              <a:t>В среду вечером в храмах совершается особая служба – «Мариино стояние». На этой службе прочитывается целиком канон Андрея Критского. В пятницу  вечером служится Похвала Пресвятой Богородице. На ней поется акафист Божией Матери.</a:t>
            </a:r>
          </a:p>
          <a:p>
            <a:pPr algn="ctr"/>
            <a:endParaRPr lang="ru-RU" sz="3200" b="1" dirty="0" smtClean="0"/>
          </a:p>
          <a:p>
            <a:pPr algn="ctr"/>
            <a:r>
              <a:rPr lang="ru-RU" sz="3200" b="1" dirty="0" smtClean="0"/>
              <a:t>В воскресенье празднуется память </a:t>
            </a:r>
            <a:r>
              <a:rPr lang="ru-RU" sz="3200" b="1" dirty="0" err="1" smtClean="0"/>
              <a:t>прп</a:t>
            </a:r>
            <a:r>
              <a:rPr lang="ru-RU" sz="3200" b="1" dirty="0" smtClean="0"/>
              <a:t>. Марии Египетской, ставшей примером полноты покаяния.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188133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56895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/>
              <a:t>6-я седмица</a:t>
            </a:r>
          </a:p>
          <a:p>
            <a:pPr algn="ctr"/>
            <a:endParaRPr lang="ru-RU" sz="4000" b="1" dirty="0" smtClean="0"/>
          </a:p>
          <a:p>
            <a:pPr algn="ctr"/>
            <a:r>
              <a:rPr lang="ru-RU" sz="4000" b="1" dirty="0" smtClean="0"/>
              <a:t>Эта седмица называется неделей ваий, цветоносной и цветной от ветвей (пальмовые ветви, </a:t>
            </a:r>
            <a:r>
              <a:rPr lang="ru-RU" sz="4000" b="1" dirty="0" err="1" smtClean="0"/>
              <a:t>вербочки</a:t>
            </a:r>
            <a:r>
              <a:rPr lang="ru-RU" sz="4000" b="1" dirty="0" smtClean="0"/>
              <a:t>), с которыми Церковь вспоминает царский вход Иисуса Христа в Иерусалим. Накануне в субботу – праздник воскресшего из мертвых Лазаря. 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xmlns="" val="426304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56895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Страстная седмица</a:t>
            </a:r>
          </a:p>
          <a:p>
            <a:pPr algn="ctr"/>
            <a:r>
              <a:rPr lang="ru-RU" sz="2800" b="1" dirty="0" smtClean="0"/>
              <a:t>Последняя неделя перед Пасхой посвящена воспоминаниям о последних днях земной жизни Спасителя, о Его страданиях, распятии, крестной смерти, погребении. Совершаются особые службы. В Великий четверг совершается Воспоминание Тайной Вечери. Все православные стремятся в этот день причаститься. В Великую пятницу Святая Церковь совершает «</a:t>
            </a:r>
            <a:r>
              <a:rPr lang="ru-RU" sz="2800" b="1" dirty="0" err="1" smtClean="0"/>
              <a:t>Последование</a:t>
            </a:r>
            <a:r>
              <a:rPr lang="ru-RU" sz="2800" b="1" dirty="0" smtClean="0"/>
              <a:t> святых и спасительных Страстей Господа нашего Иисуса Христа». В Великую субботу Церковь вспоминает телесное погребение Иисуса Христа и сошествие Его в ад. В двенадцатом часу ночи совершается </a:t>
            </a:r>
            <a:r>
              <a:rPr lang="ru-RU" sz="2800" b="1" dirty="0" err="1" smtClean="0"/>
              <a:t>полунощница</a:t>
            </a:r>
            <a:r>
              <a:rPr lang="ru-RU" sz="2800" b="1" dirty="0" smtClean="0"/>
              <a:t>, на которой плащаница Господа из середины храма переносится в алтарь и возлагается на Престол.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205508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332656"/>
            <a:ext cx="3456384" cy="619268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/>
              <a:t>Большинство людей уже не сомневаются в благотворном влиянии поста на душу и тело человека. Пост (правда, как диету) рекомендуют даже светские врачи, отмечая благотворное воздействие на организм временного отказа от животных белков и жиров. Однако смысл поста совсем не в том, чтобы похудеть или телесно подлечиться. Святитель Феофан Затворник называет пост «курсом спасительного врачевания душ, баней для </a:t>
            </a:r>
            <a:r>
              <a:rPr lang="ru-RU" sz="2000" b="1" dirty="0" err="1"/>
              <a:t>омытия</a:t>
            </a:r>
            <a:r>
              <a:rPr lang="ru-RU" sz="2000" b="1" dirty="0"/>
              <a:t> всего ветхого, невзрачного, грязноватого».</a:t>
            </a:r>
          </a:p>
          <a:p>
            <a:pPr algn="ctr"/>
            <a:endParaRPr lang="ru-RU" sz="2000" b="1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9887" y="273051"/>
            <a:ext cx="4136529" cy="6204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5250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96944" cy="2938338"/>
          </a:xfrm>
        </p:spPr>
        <p:txBody>
          <a:bodyPr>
            <a:noAutofit/>
          </a:bodyPr>
          <a:lstStyle/>
          <a:p>
            <a:r>
              <a:rPr lang="ru-RU" sz="2400" dirty="0"/>
              <a:t>: «Кто постится по тщеславию или считая, что он совершает добродетель, тот постится неразумно и потому начинает после укорять брата своего, считая себя кем-то значительным. А кто разумно постится, тот не думает, что он разумно совершает доброе дело, и не хочет, чтобы его хвалили, как постника». Сам Спаситель велел совершать добродетели втайне и скрывать пост от окружающих (Мф. 6, 16-18).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620" y="3356992"/>
            <a:ext cx="5039683" cy="330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9142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80920" cy="1656184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«Пост не отталкивает от себя ни женщин, ни стариков, ни юношей, ни даже малых детей, — говорит святитель Иоанн Златоуст, — но всем открывает двери, всех принимает, чтобы всех спасти».</a:t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77541"/>
            <a:ext cx="6473692" cy="485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3770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3141985" cy="98072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Молитва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908720"/>
            <a:ext cx="3168352" cy="532859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«молитвы совершаются со вниманием особенно во время поста, потому что тогда душа бывает легче, ничем не отягощается и не подавляется гибельным бременем удовольствий». Для такой покаянной молитвы пост — самое благодатное время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9957" y="273050"/>
            <a:ext cx="4301935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7481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404664"/>
            <a:ext cx="3213993" cy="572149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Нет, пост — это прежде всего духовное упражнение, это возможность </a:t>
            </a:r>
            <a:r>
              <a:rPr lang="ru-RU" sz="3200" b="1" dirty="0" err="1"/>
              <a:t>сораспяться</a:t>
            </a:r>
            <a:r>
              <a:rPr lang="ru-RU" sz="3200" b="1" dirty="0"/>
              <a:t> со Христом и в этом смысле — наша малая жертва Богу.</a:t>
            </a:r>
          </a:p>
          <a:p>
            <a:pPr algn="ctr"/>
            <a:endParaRPr lang="ru-RU" sz="3200" b="1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5050" y="604972"/>
            <a:ext cx="5111750" cy="518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8763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6366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Покаяние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800" b="1" dirty="0"/>
              <a:t>Жертва Богу — дух сокрушенный (</a:t>
            </a:r>
            <a:r>
              <a:rPr lang="ru-RU" sz="1800" b="1" dirty="0" err="1"/>
              <a:t>Пс</a:t>
            </a:r>
            <a:r>
              <a:rPr lang="ru-RU" sz="1800" b="1" dirty="0"/>
              <a:t>. 50, 19). Суть поста не в том, чтобы отказаться от некоторых видов пищи или развлечений, и даже от насущных дел (как понимают жертву католики, </a:t>
            </a:r>
            <a:r>
              <a:rPr lang="ru-RU" sz="1800" b="1" dirty="0" err="1"/>
              <a:t>иудаисты</a:t>
            </a:r>
            <a:r>
              <a:rPr lang="ru-RU" sz="1800" b="1" dirty="0"/>
              <a:t>, язычники), а в том, чтобы отказаться от того, что всецело поглощает нас и удаляет от Бога. В этом смысле и говорит преподобный Исаия Отшельник: «Душевный пост состоит в отвержении попечений». Пост — это время служения Богу молитвой и покаянием.</a:t>
            </a:r>
          </a:p>
          <a:p>
            <a:pPr algn="ctr"/>
            <a:endParaRPr lang="ru-RU" sz="18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1566" y="273050"/>
            <a:ext cx="4498718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7690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332656"/>
            <a:ext cx="3600400" cy="626469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Забыв все свои добрые дела, мы должны, как мытарь, взывать от всего сердца: «Боже, будь милостив нам, грешным!» И если мытарь только за такую молитву был оправдан от всех грехов, то ясно, что Господь и нас помилует, если от всего сердца будем молиться и надеяться на милосердие Божие.</a:t>
            </a:r>
          </a:p>
          <a:p>
            <a:pPr algn="ctr"/>
            <a:endParaRPr lang="ru-RU" sz="24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3404" y="273050"/>
            <a:ext cx="4395042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041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5962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07678"/>
          </a:xfrm>
        </p:spPr>
        <p:txBody>
          <a:bodyPr>
            <a:noAutofit/>
          </a:bodyPr>
          <a:lstStyle/>
          <a:p>
            <a:r>
              <a:rPr lang="ru-RU" sz="3200" dirty="0" smtClean="0"/>
              <a:t>Ежедневное чтение 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908720"/>
            <a:ext cx="3528392" cy="5760640"/>
          </a:xfrm>
        </p:spPr>
        <p:txBody>
          <a:bodyPr>
            <a:noAutofit/>
          </a:bodyPr>
          <a:lstStyle/>
          <a:p>
            <a:r>
              <a:rPr lang="ru-RU" sz="2000" b="1" dirty="0"/>
              <a:t>«Закон постничества такой, — поучает святитель Феофан Затворник, — в Боге умом и сердцем пребывать с отрешением от всего, всякое </a:t>
            </a:r>
            <a:r>
              <a:rPr lang="ru-RU" sz="2000" b="1" dirty="0" err="1"/>
              <a:t>угодие</a:t>
            </a:r>
            <a:r>
              <a:rPr lang="ru-RU" sz="2000" b="1" dirty="0"/>
              <a:t> себе отсекая, не в телесном только, но и в духовном, творя все во славу Божию и благо ближних, неся охотно и с любовью труды и лишения постнические, в пище, сне, отдыхе, в утешениях </a:t>
            </a:r>
            <a:r>
              <a:rPr lang="ru-RU" sz="2000" b="1" dirty="0" err="1"/>
              <a:t>взаимообщения</a:t>
            </a:r>
            <a:r>
              <a:rPr lang="ru-RU" sz="2000" b="1" dirty="0"/>
              <a:t>, — все в мере скромной, чтоб это в глаза не бросалось и не лишало сил исполнять молитвенные правила».</a:t>
            </a:r>
          </a:p>
          <a:p>
            <a:endParaRPr lang="ru-RU" sz="2000" b="1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8056" y="273050"/>
            <a:ext cx="4305738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9171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570186"/>
          </a:xfrm>
        </p:spPr>
        <p:txBody>
          <a:bodyPr>
            <a:normAutofit/>
          </a:bodyPr>
          <a:lstStyle/>
          <a:p>
            <a:r>
              <a:rPr lang="ru-RU" sz="2800" dirty="0"/>
              <a:t>Сам Господь наш Иисус Христос для примера нам сорок дней постился в пустыне, откуда возвратился в силе духа (</a:t>
            </a:r>
            <a:r>
              <a:rPr lang="ru-RU" sz="2800" dirty="0" err="1"/>
              <a:t>Лк</a:t>
            </a:r>
            <a:r>
              <a:rPr lang="ru-RU" sz="2800" dirty="0"/>
              <a:t>. 4, </a:t>
            </a:r>
            <a:r>
              <a:rPr lang="ru-RU" sz="2800" dirty="0" smtClean="0"/>
              <a:t>14)</a:t>
            </a:r>
            <a:endParaRPr lang="ru-RU" sz="28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9622" y="1748783"/>
            <a:ext cx="5092658" cy="4272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6620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18167"/>
            <a:ext cx="5651764" cy="690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1917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Дела милости, которые следует творить во дни Великого Поста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b="1" dirty="0"/>
              <a:t>Напитай голодных, напои жаждущих, посети больных, не забудь заключенных в темнице, пожалей измученных, утешь скорбящих и плачущих; будь милосерден, кроток, добр, тих, долготерпелив, сострадателен, незлопамятен, благоговеен и степен, благочестив, чтобы Бог принял и пост твой, и в изобилии даровал плоды покаяния».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2213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87129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1-я седмица</a:t>
            </a:r>
          </a:p>
          <a:p>
            <a:pPr algn="ctr"/>
            <a:endParaRPr lang="ru-RU" sz="2800" b="1" dirty="0" smtClean="0"/>
          </a:p>
          <a:p>
            <a:pPr algn="ctr"/>
            <a:r>
              <a:rPr lang="ru-RU" sz="2800" b="1" dirty="0" smtClean="0"/>
              <a:t>С понедельника по четверг вечером в храмах читается по частям Великий канон преподобного Андрея Критского. Это своеобразная церковная поэма, в которой в молитвенной форме изложен покаянный плач человека: «Помилуй </a:t>
            </a:r>
            <a:r>
              <a:rPr lang="ru-RU" sz="2800" b="1" dirty="0" err="1" smtClean="0"/>
              <a:t>мя</a:t>
            </a:r>
            <a:r>
              <a:rPr lang="ru-RU" sz="2800" b="1" dirty="0" smtClean="0"/>
              <a:t>, Боже, помилуй </a:t>
            </a:r>
            <a:r>
              <a:rPr lang="ru-RU" sz="2800" b="1" dirty="0" err="1" smtClean="0"/>
              <a:t>мя</a:t>
            </a:r>
            <a:r>
              <a:rPr lang="ru-RU" sz="2800" b="1" dirty="0" smtClean="0"/>
              <a:t>!» Все православные стараются в эти дни обязательно быть на службе. Что делать, если нет возможности в это время быть в храме? Тогда можно самому дома читать этот канон или, если его нет, Покаянный канон Господу Иисусу Христу из молитвослова.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216249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4969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/>
              <a:t>2-я седмица</a:t>
            </a:r>
          </a:p>
          <a:p>
            <a:pPr algn="ctr"/>
            <a:endParaRPr lang="ru-RU" sz="4000" b="1" dirty="0" smtClean="0"/>
          </a:p>
          <a:p>
            <a:pPr algn="ctr"/>
            <a:r>
              <a:rPr lang="ru-RU" sz="4000" b="1" dirty="0" smtClean="0"/>
              <a:t>В субботу 2-й недели Великого поста Церковь приглашает своих членов ко всеобщему молению об усопших. Суббота в библейском понимании – день покоя, поэтому мы и молимся об упокоении родных и близких в селениях праведных.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xmlns="" val="266779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49694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/>
              <a:t>3-я седмица</a:t>
            </a:r>
          </a:p>
          <a:p>
            <a:pPr algn="ctr"/>
            <a:endParaRPr lang="ru-RU" sz="4400" b="1" dirty="0" smtClean="0"/>
          </a:p>
          <a:p>
            <a:pPr algn="ctr"/>
            <a:r>
              <a:rPr lang="ru-RU" sz="4400" b="1" dirty="0" smtClean="0"/>
              <a:t>В субботу 3-й недели в храмах вновь совершается общее поминовение усопших. Вечером 2 апреля из алтаря износится Святой Крест на середину храма для поклонения.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xmlns="" val="355541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42493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/>
              <a:t>4-я седмица</a:t>
            </a:r>
          </a:p>
          <a:p>
            <a:pPr algn="ctr"/>
            <a:endParaRPr lang="ru-RU" sz="4400" b="1" dirty="0" smtClean="0"/>
          </a:p>
          <a:p>
            <a:pPr algn="ctr"/>
            <a:r>
              <a:rPr lang="ru-RU" sz="4400" b="1" dirty="0" smtClean="0"/>
              <a:t>Середина поста. Седмица называется крестопоклонная. В храмах поклонение Животворящему кресту совершается в понедельник, среду и пятницу этой седмицы.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xmlns="" val="163371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958</Words>
  <Application>Microsoft Office PowerPoint</Application>
  <PresentationFormat>Экран (4:3)</PresentationFormat>
  <Paragraphs>37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Подготовка к Великому Посту</vt:lpstr>
      <vt:lpstr>Слайд 2</vt:lpstr>
      <vt:lpstr>Сам Господь наш Иисус Христос для примера нам сорок дней постился в пустыне, откуда возвратился в силе духа (Лк. 4, 14)</vt:lpstr>
      <vt:lpstr>Слайд 4</vt:lpstr>
      <vt:lpstr>Дела милости, которые следует творить во дни Великого Поста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: «Кто постится по тщеславию или считая, что он совершает добродетель, тот постится неразумно и потому начинает после укорять брата своего, считая себя кем-то значительным. А кто разумно постится, тот не думает, что он разумно совершает доброе дело, и не хочет, чтобы его хвалили, как постника». Сам Спаситель велел совершать добродетели втайне и скрывать пост от окружающих (Мф. 6, 16-18). </vt:lpstr>
      <vt:lpstr>«Пост не отталкивает от себя ни женщин, ни стариков, ни юношей, ни даже малых детей, — говорит святитель Иоанн Златоуст, — но всем открывает двери, всех принимает, чтобы всех спасти». </vt:lpstr>
      <vt:lpstr>Молитва</vt:lpstr>
      <vt:lpstr>Слайд 17</vt:lpstr>
      <vt:lpstr>Покаяние</vt:lpstr>
      <vt:lpstr>Слайд 19</vt:lpstr>
      <vt:lpstr>Ежедневное чтение 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Подготовка к Великому Посту</dc:title>
  <dc:creator>User</dc:creator>
  <cp:lastModifiedBy>XTreme</cp:lastModifiedBy>
  <cp:revision>12</cp:revision>
  <dcterms:created xsi:type="dcterms:W3CDTF">2012-02-23T13:09:31Z</dcterms:created>
  <dcterms:modified xsi:type="dcterms:W3CDTF">2012-02-26T19:37:17Z</dcterms:modified>
</cp:coreProperties>
</file>